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969" autoAdjust="0"/>
  </p:normalViewPr>
  <p:slideViewPr>
    <p:cSldViewPr snapToGrid="0">
      <p:cViewPr varScale="1">
        <p:scale>
          <a:sx n="59" d="100"/>
          <a:sy n="59" d="100"/>
        </p:scale>
        <p:origin x="115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BEB2EA-D713-45F9-96F8-9D1390FF58A9}" type="datetimeFigureOut">
              <a:rPr lang="en-KE" smtClean="0"/>
              <a:t>15/05/2021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E6AF38-7C19-4316-9ADB-477DE75E32C4}" type="slidenum">
              <a:rPr lang="en-KE" smtClean="0"/>
              <a:t>‹#›</a:t>
            </a:fld>
            <a:endParaRPr lang="en-KE"/>
          </a:p>
        </p:txBody>
      </p:sp>
    </p:spTree>
    <p:extLst>
      <p:ext uri="{BB962C8B-B14F-4D97-AF65-F5344CB8AC3E}">
        <p14:creationId xmlns:p14="http://schemas.microsoft.com/office/powerpoint/2010/main" val="3808036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Philosophy comprise of many aspects. In this presentation, I will talk about Critical Thinking while referencing to a short video. critical thinking is the aptitude  of someone to think evidently and reasonably about what to do or what to believe. It is also defined as a way of forming judgement through exploration and assessment of issues. Critical thinking involves a competency way of a thoughtful and sovereign thinking.</a:t>
            </a:r>
            <a:endParaRPr lang="en-KE" dirty="0"/>
          </a:p>
          <a:p>
            <a:endParaRPr lang="en-KE" dirty="0"/>
          </a:p>
        </p:txBody>
      </p:sp>
      <p:sp>
        <p:nvSpPr>
          <p:cNvPr id="4" name="Slide Number Placeholder 3"/>
          <p:cNvSpPr>
            <a:spLocks noGrp="1"/>
          </p:cNvSpPr>
          <p:nvPr>
            <p:ph type="sldNum" sz="quarter" idx="5"/>
          </p:nvPr>
        </p:nvSpPr>
        <p:spPr/>
        <p:txBody>
          <a:bodyPr/>
          <a:lstStyle/>
          <a:p>
            <a:fld id="{7AE6AF38-7C19-4316-9ADB-477DE75E32C4}" type="slidenum">
              <a:rPr lang="en-KE" smtClean="0"/>
              <a:t>2</a:t>
            </a:fld>
            <a:endParaRPr lang="en-KE"/>
          </a:p>
        </p:txBody>
      </p:sp>
    </p:spTree>
    <p:extLst>
      <p:ext uri="{BB962C8B-B14F-4D97-AF65-F5344CB8AC3E}">
        <p14:creationId xmlns:p14="http://schemas.microsoft.com/office/powerpoint/2010/main" val="1058051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video is about the difficulty of changing our minds. The argument of the  speaker talks about how difficult it is to change things like careers/life projects, religion, politics and friends and family.</a:t>
            </a:r>
          </a:p>
          <a:p>
            <a:r>
              <a:rPr lang="en-US" dirty="0"/>
              <a:t> He also talks about cognitive dissonance. Cognitive dissonance focuses on the world ending and the saucer coming to rescue it but fails. It also refers to a situation that involves contradicting beliefs, actions or attitudes.</a:t>
            </a:r>
          </a:p>
          <a:p>
            <a:endParaRPr lang="en-KE" dirty="0"/>
          </a:p>
        </p:txBody>
      </p:sp>
      <p:sp>
        <p:nvSpPr>
          <p:cNvPr id="4" name="Slide Number Placeholder 3"/>
          <p:cNvSpPr>
            <a:spLocks noGrp="1"/>
          </p:cNvSpPr>
          <p:nvPr>
            <p:ph type="sldNum" sz="quarter" idx="5"/>
          </p:nvPr>
        </p:nvSpPr>
        <p:spPr/>
        <p:txBody>
          <a:bodyPr/>
          <a:lstStyle/>
          <a:p>
            <a:fld id="{7AE6AF38-7C19-4316-9ADB-477DE75E32C4}" type="slidenum">
              <a:rPr lang="en-KE" smtClean="0"/>
              <a:t>3</a:t>
            </a:fld>
            <a:endParaRPr lang="en-KE"/>
          </a:p>
        </p:txBody>
      </p:sp>
    </p:spTree>
    <p:extLst>
      <p:ext uri="{BB962C8B-B14F-4D97-AF65-F5344CB8AC3E}">
        <p14:creationId xmlns:p14="http://schemas.microsoft.com/office/powerpoint/2010/main" val="3069481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narrator uses a deductive type of reasoning.  Deductive reasoning also known as a deductive logic it refers to the process of being able to reason form more than one statements in order to reach for a reasonable decision.</a:t>
            </a:r>
          </a:p>
          <a:p>
            <a:r>
              <a:rPr lang="en-US" dirty="0"/>
              <a:t>The narrator used different logics including religion, politics, careers and family and friends so that he can make people understand why it is difficult to change people’s way of thinking. </a:t>
            </a:r>
            <a:endParaRPr lang="en-KE" dirty="0"/>
          </a:p>
          <a:p>
            <a:endParaRPr lang="en-KE" dirty="0"/>
          </a:p>
        </p:txBody>
      </p:sp>
      <p:sp>
        <p:nvSpPr>
          <p:cNvPr id="4" name="Slide Number Placeholder 3"/>
          <p:cNvSpPr>
            <a:spLocks noGrp="1"/>
          </p:cNvSpPr>
          <p:nvPr>
            <p:ph type="sldNum" sz="quarter" idx="5"/>
          </p:nvPr>
        </p:nvSpPr>
        <p:spPr/>
        <p:txBody>
          <a:bodyPr/>
          <a:lstStyle/>
          <a:p>
            <a:fld id="{7AE6AF38-7C19-4316-9ADB-477DE75E32C4}" type="slidenum">
              <a:rPr lang="en-KE" smtClean="0"/>
              <a:t>4</a:t>
            </a:fld>
            <a:endParaRPr lang="en-KE"/>
          </a:p>
        </p:txBody>
      </p:sp>
    </p:spTree>
    <p:extLst>
      <p:ext uri="{BB962C8B-B14F-4D97-AF65-F5344CB8AC3E}">
        <p14:creationId xmlns:p14="http://schemas.microsoft.com/office/powerpoint/2010/main" val="79924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Credibility. Is defined as the quality of being able to be trusted and believed in. The narrator brings in the case of the person who worked very hard for this particular project which turned out to be harmful. What if the person was working at a tobacco industry which later learned that tobacco was the main cause of cancer. </a:t>
            </a:r>
          </a:p>
          <a:p>
            <a:r>
              <a:rPr lang="en-US" dirty="0"/>
              <a:t>Logical fallacies. Are defined as mistakes in reasoning which are mainly based on the poor or faulty logic. The narrator goes further and gives example of someone working on a project that he believes it is perhaps worthful but he needs to discover that is not worthful and it is harmful(Risen et al 2007).</a:t>
            </a:r>
          </a:p>
          <a:p>
            <a:r>
              <a:rPr lang="en-US" dirty="0"/>
              <a:t>Generalizations. It is normally defined as the general information obtained by insinuate from particular cases. In this case the, about the cult ending of the world, he prophecy of the flying saucer who will come to rescue but it fails.</a:t>
            </a:r>
          </a:p>
          <a:p>
            <a:endParaRPr lang="en-KE" dirty="0"/>
          </a:p>
        </p:txBody>
      </p:sp>
      <p:sp>
        <p:nvSpPr>
          <p:cNvPr id="4" name="Slide Number Placeholder 3"/>
          <p:cNvSpPr>
            <a:spLocks noGrp="1"/>
          </p:cNvSpPr>
          <p:nvPr>
            <p:ph type="sldNum" sz="quarter" idx="5"/>
          </p:nvPr>
        </p:nvSpPr>
        <p:spPr/>
        <p:txBody>
          <a:bodyPr/>
          <a:lstStyle/>
          <a:p>
            <a:fld id="{7AE6AF38-7C19-4316-9ADB-477DE75E32C4}" type="slidenum">
              <a:rPr lang="en-KE" smtClean="0"/>
              <a:t>5</a:t>
            </a:fld>
            <a:endParaRPr lang="en-KE"/>
          </a:p>
        </p:txBody>
      </p:sp>
    </p:spTree>
    <p:extLst>
      <p:ext uri="{BB962C8B-B14F-4D97-AF65-F5344CB8AC3E}">
        <p14:creationId xmlns:p14="http://schemas.microsoft.com/office/powerpoint/2010/main" val="8439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argument difficulty of changing our mind fits the following reasoning concepts. These reasoning concepts comprises of deductive, logical fallacies and vague.</a:t>
            </a:r>
          </a:p>
          <a:p>
            <a:r>
              <a:rPr lang="en-US" dirty="0"/>
              <a:t>The narrator used a deductive reasoning as he used more than one statement to come up with clear conclusion about the argument. </a:t>
            </a:r>
          </a:p>
          <a:p>
            <a:r>
              <a:rPr lang="en-US" dirty="0"/>
              <a:t>He also used a logical fallacies which was used in the class also to explain how errors occurs in reasoning basing on the fault judgement.</a:t>
            </a:r>
          </a:p>
          <a:p>
            <a:endParaRPr lang="en-KE" dirty="0"/>
          </a:p>
        </p:txBody>
      </p:sp>
      <p:sp>
        <p:nvSpPr>
          <p:cNvPr id="4" name="Slide Number Placeholder 3"/>
          <p:cNvSpPr>
            <a:spLocks noGrp="1"/>
          </p:cNvSpPr>
          <p:nvPr>
            <p:ph type="sldNum" sz="quarter" idx="5"/>
          </p:nvPr>
        </p:nvSpPr>
        <p:spPr/>
        <p:txBody>
          <a:bodyPr/>
          <a:lstStyle/>
          <a:p>
            <a:fld id="{7AE6AF38-7C19-4316-9ADB-477DE75E32C4}" type="slidenum">
              <a:rPr lang="en-KE" smtClean="0"/>
              <a:t>6</a:t>
            </a:fld>
            <a:endParaRPr lang="en-KE"/>
          </a:p>
        </p:txBody>
      </p:sp>
    </p:spTree>
    <p:extLst>
      <p:ext uri="{BB962C8B-B14F-4D97-AF65-F5344CB8AC3E}">
        <p14:creationId xmlns:p14="http://schemas.microsoft.com/office/powerpoint/2010/main" val="2526306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argument was very purposeful. The narrator was very clear in explaining how it is difficulty to change people’s minds as he used different examples in the video such as religion, politics, careers and family and friends. Most people end up suffering mental stress due to certain believes like someone after putting a lot of efforts in their projects believing its worthful but at the end they realize it is not and perhaps it harmful. </a:t>
            </a:r>
          </a:p>
          <a:p>
            <a:endParaRPr lang="en-KE" dirty="0"/>
          </a:p>
        </p:txBody>
      </p:sp>
      <p:sp>
        <p:nvSpPr>
          <p:cNvPr id="4" name="Slide Number Placeholder 3"/>
          <p:cNvSpPr>
            <a:spLocks noGrp="1"/>
          </p:cNvSpPr>
          <p:nvPr>
            <p:ph type="sldNum" sz="quarter" idx="5"/>
          </p:nvPr>
        </p:nvSpPr>
        <p:spPr/>
        <p:txBody>
          <a:bodyPr/>
          <a:lstStyle/>
          <a:p>
            <a:fld id="{7AE6AF38-7C19-4316-9ADB-477DE75E32C4}" type="slidenum">
              <a:rPr lang="en-KE" smtClean="0"/>
              <a:t>7</a:t>
            </a:fld>
            <a:endParaRPr lang="en-KE"/>
          </a:p>
        </p:txBody>
      </p:sp>
    </p:spTree>
    <p:extLst>
      <p:ext uri="{BB962C8B-B14F-4D97-AF65-F5344CB8AC3E}">
        <p14:creationId xmlns:p14="http://schemas.microsoft.com/office/powerpoint/2010/main" val="1653750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has affected the argument in a negative way. An individual end up having a psychological stress after discovering that the thing he thought was worthful, it is indeed unworthy and even harmful. </a:t>
            </a:r>
          </a:p>
          <a:p>
            <a:r>
              <a:rPr lang="en-US" dirty="0"/>
              <a:t>In politics, the narrator talks of how the parson commits his life in campaigning for their chosen leader but ends up being disappointed.</a:t>
            </a:r>
          </a:p>
          <a:p>
            <a:r>
              <a:rPr lang="en-US" dirty="0"/>
              <a:t>It is difficulty to convince a family or friend about how bad their partners are bad until they witness it by themselves.</a:t>
            </a:r>
          </a:p>
          <a:p>
            <a:endParaRPr lang="en-KE" dirty="0"/>
          </a:p>
        </p:txBody>
      </p:sp>
      <p:sp>
        <p:nvSpPr>
          <p:cNvPr id="4" name="Slide Number Placeholder 3"/>
          <p:cNvSpPr>
            <a:spLocks noGrp="1"/>
          </p:cNvSpPr>
          <p:nvPr>
            <p:ph type="sldNum" sz="quarter" idx="5"/>
          </p:nvPr>
        </p:nvSpPr>
        <p:spPr/>
        <p:txBody>
          <a:bodyPr/>
          <a:lstStyle/>
          <a:p>
            <a:fld id="{7AE6AF38-7C19-4316-9ADB-477DE75E32C4}" type="slidenum">
              <a:rPr lang="en-KE" smtClean="0"/>
              <a:t>8</a:t>
            </a:fld>
            <a:endParaRPr lang="en-KE"/>
          </a:p>
        </p:txBody>
      </p:sp>
    </p:spTree>
    <p:extLst>
      <p:ext uri="{BB962C8B-B14F-4D97-AF65-F5344CB8AC3E}">
        <p14:creationId xmlns:p14="http://schemas.microsoft.com/office/powerpoint/2010/main" val="3822733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conclude. The video talks about how hard it is difficulty to change the mind of individuals. We understand how becoming a critical thinker, doesn’t necessarily mean developing a rational abilities to separate all the fights and spot fallacies, but also its about developing certain attitudes. A cognitive dissonance is a situation that involves contradicting beliefs, actions or attitudes. The narrator talks about how changing people’s religion, careers, politics and family it is hard. For someone to believe that you are telling them the truth is very hard. This argument despite being purposeful, it also has its negative effects which have been talked about.</a:t>
            </a:r>
          </a:p>
          <a:p>
            <a:endParaRPr lang="en-KE" dirty="0"/>
          </a:p>
        </p:txBody>
      </p:sp>
      <p:sp>
        <p:nvSpPr>
          <p:cNvPr id="4" name="Slide Number Placeholder 3"/>
          <p:cNvSpPr>
            <a:spLocks noGrp="1"/>
          </p:cNvSpPr>
          <p:nvPr>
            <p:ph type="sldNum" sz="quarter" idx="5"/>
          </p:nvPr>
        </p:nvSpPr>
        <p:spPr/>
        <p:txBody>
          <a:bodyPr/>
          <a:lstStyle/>
          <a:p>
            <a:fld id="{7AE6AF38-7C19-4316-9ADB-477DE75E32C4}" type="slidenum">
              <a:rPr lang="en-KE" smtClean="0"/>
              <a:t>9</a:t>
            </a:fld>
            <a:endParaRPr lang="en-KE"/>
          </a:p>
        </p:txBody>
      </p:sp>
    </p:spTree>
    <p:extLst>
      <p:ext uri="{BB962C8B-B14F-4D97-AF65-F5344CB8AC3E}">
        <p14:creationId xmlns:p14="http://schemas.microsoft.com/office/powerpoint/2010/main" val="325339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859031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148862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16465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16564530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985468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2851778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3312145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2308017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819307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42FD5B-B8EF-40C8-8265-1A5414F1DF06}" type="datetimeFigureOut">
              <a:rPr lang="en-KE" smtClean="0"/>
              <a:t>15/05/2021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3657588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42FD5B-B8EF-40C8-8265-1A5414F1DF06}" type="datetimeFigureOut">
              <a:rPr lang="en-KE" smtClean="0"/>
              <a:t>15/05/2021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1910929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42FD5B-B8EF-40C8-8265-1A5414F1DF06}" type="datetimeFigureOut">
              <a:rPr lang="en-KE" smtClean="0"/>
              <a:t>15/05/2021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1905823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242FD5B-B8EF-40C8-8265-1A5414F1DF06}" type="datetimeFigureOut">
              <a:rPr lang="en-KE" smtClean="0"/>
              <a:t>15/05/2021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2184704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42FD5B-B8EF-40C8-8265-1A5414F1DF06}" type="datetimeFigureOut">
              <a:rPr lang="en-KE" smtClean="0"/>
              <a:t>15/05/2021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1522742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42FD5B-B8EF-40C8-8265-1A5414F1DF06}" type="datetimeFigureOut">
              <a:rPr lang="en-KE" smtClean="0"/>
              <a:t>15/05/2021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1588514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42FD5B-B8EF-40C8-8265-1A5414F1DF06}" type="datetimeFigureOut">
              <a:rPr lang="en-KE" smtClean="0"/>
              <a:t>15/05/2021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2BEF32FC-8FC6-4699-8B46-25F74190095B}" type="slidenum">
              <a:rPr lang="en-KE" smtClean="0"/>
              <a:t>‹#›</a:t>
            </a:fld>
            <a:endParaRPr lang="en-KE"/>
          </a:p>
        </p:txBody>
      </p:sp>
    </p:spTree>
    <p:extLst>
      <p:ext uri="{BB962C8B-B14F-4D97-AF65-F5344CB8AC3E}">
        <p14:creationId xmlns:p14="http://schemas.microsoft.com/office/powerpoint/2010/main" val="1939639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242FD5B-B8EF-40C8-8265-1A5414F1DF06}" type="datetimeFigureOut">
              <a:rPr lang="en-KE" smtClean="0"/>
              <a:t>15/05/2021</a:t>
            </a:fld>
            <a:endParaRPr lang="en-K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BEF32FC-8FC6-4699-8B46-25F74190095B}" type="slidenum">
              <a:rPr lang="en-KE" smtClean="0"/>
              <a:t>‹#›</a:t>
            </a:fld>
            <a:endParaRPr lang="en-KE"/>
          </a:p>
        </p:txBody>
      </p:sp>
    </p:spTree>
    <p:extLst>
      <p:ext uri="{BB962C8B-B14F-4D97-AF65-F5344CB8AC3E}">
        <p14:creationId xmlns:p14="http://schemas.microsoft.com/office/powerpoint/2010/main" val="2508719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Vp6InOPFqs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E6D80-F906-4E43-85B5-6E52DDCF2F06}"/>
              </a:ext>
            </a:extLst>
          </p:cNvPr>
          <p:cNvSpPr>
            <a:spLocks noGrp="1"/>
          </p:cNvSpPr>
          <p:nvPr>
            <p:ph type="ctrTitle"/>
          </p:nvPr>
        </p:nvSpPr>
        <p:spPr/>
        <p:txBody>
          <a:bodyPr/>
          <a:lstStyle/>
          <a:p>
            <a:pPr algn="l"/>
            <a:r>
              <a:rPr lang="en-US" dirty="0"/>
              <a:t>CRITICAL THINKING</a:t>
            </a:r>
            <a:endParaRPr lang="en-KE" dirty="0"/>
          </a:p>
        </p:txBody>
      </p:sp>
      <p:sp>
        <p:nvSpPr>
          <p:cNvPr id="3" name="Subtitle 2">
            <a:extLst>
              <a:ext uri="{FF2B5EF4-FFF2-40B4-BE49-F238E27FC236}">
                <a16:creationId xmlns:a16="http://schemas.microsoft.com/office/drawing/2014/main" id="{4E84C63A-2876-447E-83B5-5ABFFE247B2F}"/>
              </a:ext>
            </a:extLst>
          </p:cNvPr>
          <p:cNvSpPr>
            <a:spLocks noGrp="1"/>
          </p:cNvSpPr>
          <p:nvPr>
            <p:ph type="subTitle" idx="1"/>
          </p:nvPr>
        </p:nvSpPr>
        <p:spPr/>
        <p:txBody>
          <a:bodyPr>
            <a:noAutofit/>
          </a:bodyPr>
          <a:lstStyle/>
          <a:p>
            <a:pPr algn="l"/>
            <a:r>
              <a:rPr lang="en-US" dirty="0"/>
              <a:t>Student Name</a:t>
            </a:r>
          </a:p>
          <a:p>
            <a:pPr algn="l"/>
            <a:r>
              <a:rPr lang="en-US" dirty="0"/>
              <a:t>Institution Affiliations</a:t>
            </a:r>
          </a:p>
          <a:p>
            <a:pPr algn="l"/>
            <a:r>
              <a:rPr lang="en-US" dirty="0"/>
              <a:t>Date </a:t>
            </a:r>
            <a:endParaRPr lang="en-KE" dirty="0"/>
          </a:p>
        </p:txBody>
      </p:sp>
    </p:spTree>
    <p:extLst>
      <p:ext uri="{BB962C8B-B14F-4D97-AF65-F5344CB8AC3E}">
        <p14:creationId xmlns:p14="http://schemas.microsoft.com/office/powerpoint/2010/main" val="128169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224AB-F067-4C2F-BB67-83B2859FF317}"/>
              </a:ext>
            </a:extLst>
          </p:cNvPr>
          <p:cNvSpPr>
            <a:spLocks noGrp="1"/>
          </p:cNvSpPr>
          <p:nvPr>
            <p:ph type="title"/>
          </p:nvPr>
        </p:nvSpPr>
        <p:spPr/>
        <p:txBody>
          <a:bodyPr/>
          <a:lstStyle/>
          <a:p>
            <a:r>
              <a:rPr lang="en-US" dirty="0"/>
              <a:t>reference</a:t>
            </a:r>
            <a:endParaRPr lang="en-KE" dirty="0"/>
          </a:p>
        </p:txBody>
      </p:sp>
      <p:sp>
        <p:nvSpPr>
          <p:cNvPr id="3" name="Content Placeholder 2">
            <a:extLst>
              <a:ext uri="{FF2B5EF4-FFF2-40B4-BE49-F238E27FC236}">
                <a16:creationId xmlns:a16="http://schemas.microsoft.com/office/drawing/2014/main" id="{CA901631-728B-4AB9-9E24-FBAFFB89542B}"/>
              </a:ext>
            </a:extLst>
          </p:cNvPr>
          <p:cNvSpPr>
            <a:spLocks noGrp="1"/>
          </p:cNvSpPr>
          <p:nvPr>
            <p:ph idx="1"/>
          </p:nvPr>
        </p:nvSpPr>
        <p:spPr/>
        <p:txBody>
          <a:bodyPr/>
          <a:lstStyle/>
          <a:p>
            <a:r>
              <a:rPr lang="en-US" dirty="0"/>
              <a:t>Stephen Law (2021). The Difficulty of Changing Our Minds. </a:t>
            </a:r>
            <a:r>
              <a:rPr lang="en-US" dirty="0">
                <a:hlinkClick r:id="rId2"/>
              </a:rPr>
              <a:t>https://www.youtube.com/watch?v=Vp6InOPFqsA</a:t>
            </a:r>
            <a:r>
              <a:rPr lang="en-US" dirty="0"/>
              <a:t> </a:t>
            </a:r>
          </a:p>
          <a:p>
            <a:r>
              <a:rPr lang="en-US" b="0" i="0" dirty="0">
                <a:solidFill>
                  <a:srgbClr val="222222"/>
                </a:solidFill>
                <a:effectLst/>
                <a:latin typeface="Arial" panose="020B0604020202020204" pitchFamily="34" charset="0"/>
              </a:rPr>
              <a:t>Risen, J., &amp; Gilovich, T. (2007). </a:t>
            </a:r>
            <a:r>
              <a:rPr lang="en-US" b="0" i="1" dirty="0">
                <a:solidFill>
                  <a:srgbClr val="222222"/>
                </a:solidFill>
                <a:effectLst/>
                <a:latin typeface="Arial" panose="020B0604020202020204" pitchFamily="34" charset="0"/>
              </a:rPr>
              <a:t>Informal Logical Fallacies</a:t>
            </a:r>
            <a:r>
              <a:rPr lang="en-US" b="0" i="0" dirty="0">
                <a:solidFill>
                  <a:srgbClr val="222222"/>
                </a:solidFill>
                <a:effectLst/>
                <a:latin typeface="Arial" panose="020B0604020202020204" pitchFamily="34" charset="0"/>
              </a:rPr>
              <a:t>. Cambridge University Press.</a:t>
            </a:r>
            <a:endParaRPr lang="en-KE" dirty="0"/>
          </a:p>
        </p:txBody>
      </p:sp>
    </p:spTree>
    <p:extLst>
      <p:ext uri="{BB962C8B-B14F-4D97-AF65-F5344CB8AC3E}">
        <p14:creationId xmlns:p14="http://schemas.microsoft.com/office/powerpoint/2010/main" val="2271692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859A9-D385-4BCA-8FC9-FB3EBC51137E}"/>
              </a:ext>
            </a:extLst>
          </p:cNvPr>
          <p:cNvSpPr>
            <a:spLocks noGrp="1"/>
          </p:cNvSpPr>
          <p:nvPr>
            <p:ph type="title"/>
          </p:nvPr>
        </p:nvSpPr>
        <p:spPr/>
        <p:txBody>
          <a:bodyPr/>
          <a:lstStyle/>
          <a:p>
            <a:r>
              <a:rPr lang="en-US" dirty="0"/>
              <a:t>Introduction </a:t>
            </a:r>
            <a:endParaRPr lang="en-KE" dirty="0"/>
          </a:p>
        </p:txBody>
      </p:sp>
      <p:sp>
        <p:nvSpPr>
          <p:cNvPr id="3" name="Content Placeholder 2">
            <a:extLst>
              <a:ext uri="{FF2B5EF4-FFF2-40B4-BE49-F238E27FC236}">
                <a16:creationId xmlns:a16="http://schemas.microsoft.com/office/drawing/2014/main" id="{18A5AFA4-466E-479E-9214-C6E481096A72}"/>
              </a:ext>
            </a:extLst>
          </p:cNvPr>
          <p:cNvSpPr>
            <a:spLocks noGrp="1"/>
          </p:cNvSpPr>
          <p:nvPr>
            <p:ph idx="1"/>
          </p:nvPr>
        </p:nvSpPr>
        <p:spPr/>
        <p:txBody>
          <a:bodyPr/>
          <a:lstStyle/>
          <a:p>
            <a:r>
              <a:rPr lang="en-US" dirty="0"/>
              <a:t>critical thinking is the aptitude  of someone to think evidently and reasonably about what to do or what to believe. It is also defined as a way of forming judgement through exploration and assessment of issues. Critical thinking involves a competency way of a thoughtful and sovereign thinking.</a:t>
            </a:r>
            <a:endParaRPr lang="en-KE" dirty="0"/>
          </a:p>
        </p:txBody>
      </p:sp>
    </p:spTree>
    <p:extLst>
      <p:ext uri="{BB962C8B-B14F-4D97-AF65-F5344CB8AC3E}">
        <p14:creationId xmlns:p14="http://schemas.microsoft.com/office/powerpoint/2010/main" val="3965394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4983E-C690-4180-9CA8-071F939EBEAE}"/>
              </a:ext>
            </a:extLst>
          </p:cNvPr>
          <p:cNvSpPr>
            <a:spLocks noGrp="1"/>
          </p:cNvSpPr>
          <p:nvPr>
            <p:ph type="title"/>
          </p:nvPr>
        </p:nvSpPr>
        <p:spPr/>
        <p:txBody>
          <a:bodyPr/>
          <a:lstStyle/>
          <a:p>
            <a:r>
              <a:rPr lang="en-US" dirty="0"/>
              <a:t>Argument </a:t>
            </a:r>
            <a:endParaRPr lang="en-KE" dirty="0"/>
          </a:p>
        </p:txBody>
      </p:sp>
      <p:sp>
        <p:nvSpPr>
          <p:cNvPr id="3" name="Content Placeholder 2">
            <a:extLst>
              <a:ext uri="{FF2B5EF4-FFF2-40B4-BE49-F238E27FC236}">
                <a16:creationId xmlns:a16="http://schemas.microsoft.com/office/drawing/2014/main" id="{D1AFE8CE-729E-4C02-8C5C-1EBFA6AA90DF}"/>
              </a:ext>
            </a:extLst>
          </p:cNvPr>
          <p:cNvSpPr>
            <a:spLocks noGrp="1"/>
          </p:cNvSpPr>
          <p:nvPr>
            <p:ph idx="1"/>
          </p:nvPr>
        </p:nvSpPr>
        <p:spPr>
          <a:xfrm>
            <a:off x="677334" y="2321169"/>
            <a:ext cx="8596668" cy="3641481"/>
          </a:xfrm>
        </p:spPr>
        <p:txBody>
          <a:bodyPr/>
          <a:lstStyle/>
          <a:p>
            <a:r>
              <a:rPr lang="en-US" dirty="0"/>
              <a:t>The video is about the difficulty of changing our minds. The argument of the  speaker talks about how difficult it is to change things like careers/life projects, religion, politics and friends and family.</a:t>
            </a:r>
          </a:p>
          <a:p>
            <a:r>
              <a:rPr lang="en-US" dirty="0"/>
              <a:t> He also talks about cognitive dissonance. Cognitive dissonance focuses on the world ending and the saucer coming to rescue it but fails. It also refers to a situation that involves contradicting beliefs, actions or attitudes (Law, 2021).</a:t>
            </a:r>
          </a:p>
        </p:txBody>
      </p:sp>
    </p:spTree>
    <p:extLst>
      <p:ext uri="{BB962C8B-B14F-4D97-AF65-F5344CB8AC3E}">
        <p14:creationId xmlns:p14="http://schemas.microsoft.com/office/powerpoint/2010/main" val="791150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148BB-3D31-40D9-8264-335C8558E509}"/>
              </a:ext>
            </a:extLst>
          </p:cNvPr>
          <p:cNvSpPr>
            <a:spLocks noGrp="1"/>
          </p:cNvSpPr>
          <p:nvPr>
            <p:ph type="title"/>
          </p:nvPr>
        </p:nvSpPr>
        <p:spPr/>
        <p:txBody>
          <a:bodyPr/>
          <a:lstStyle/>
          <a:p>
            <a:r>
              <a:rPr lang="en-US" dirty="0"/>
              <a:t>Type of reasoning</a:t>
            </a:r>
            <a:endParaRPr lang="en-KE" dirty="0"/>
          </a:p>
        </p:txBody>
      </p:sp>
      <p:sp>
        <p:nvSpPr>
          <p:cNvPr id="3" name="Content Placeholder 2">
            <a:extLst>
              <a:ext uri="{FF2B5EF4-FFF2-40B4-BE49-F238E27FC236}">
                <a16:creationId xmlns:a16="http://schemas.microsoft.com/office/drawing/2014/main" id="{186BB671-E9AC-40BC-A5CC-C1B1AF7EB069}"/>
              </a:ext>
            </a:extLst>
          </p:cNvPr>
          <p:cNvSpPr>
            <a:spLocks noGrp="1"/>
          </p:cNvSpPr>
          <p:nvPr>
            <p:ph idx="1"/>
          </p:nvPr>
        </p:nvSpPr>
        <p:spPr/>
        <p:txBody>
          <a:bodyPr/>
          <a:lstStyle/>
          <a:p>
            <a:r>
              <a:rPr lang="en-US" dirty="0"/>
              <a:t>The narrator uses a deductive type of reasoning.  Deductive reasoning also known as a deductive logic it refers to the process of being able to reason form more than one statements in order to reach for a reasonable decision.</a:t>
            </a:r>
          </a:p>
          <a:p>
            <a:r>
              <a:rPr lang="en-US" dirty="0"/>
              <a:t>The narrator used different logics including religion, politics, careers and family and friends so that he can make people understand why it is difficult to change people’s way of thinking. </a:t>
            </a:r>
            <a:endParaRPr lang="en-KE" dirty="0"/>
          </a:p>
        </p:txBody>
      </p:sp>
    </p:spTree>
    <p:extLst>
      <p:ext uri="{BB962C8B-B14F-4D97-AF65-F5344CB8AC3E}">
        <p14:creationId xmlns:p14="http://schemas.microsoft.com/office/powerpoint/2010/main" val="1762307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AF624-3515-40DF-AC0C-447918A289B1}"/>
              </a:ext>
            </a:extLst>
          </p:cNvPr>
          <p:cNvSpPr>
            <a:spLocks noGrp="1"/>
          </p:cNvSpPr>
          <p:nvPr>
            <p:ph type="title"/>
          </p:nvPr>
        </p:nvSpPr>
        <p:spPr/>
        <p:txBody>
          <a:bodyPr/>
          <a:lstStyle/>
          <a:p>
            <a:r>
              <a:rPr lang="en-US" dirty="0"/>
              <a:t>Language styles</a:t>
            </a:r>
            <a:endParaRPr lang="en-KE" dirty="0"/>
          </a:p>
        </p:txBody>
      </p:sp>
      <p:sp>
        <p:nvSpPr>
          <p:cNvPr id="3" name="Content Placeholder 2">
            <a:extLst>
              <a:ext uri="{FF2B5EF4-FFF2-40B4-BE49-F238E27FC236}">
                <a16:creationId xmlns:a16="http://schemas.microsoft.com/office/drawing/2014/main" id="{83BFAE44-079D-4F54-B057-AB31DA1BE8FB}"/>
              </a:ext>
            </a:extLst>
          </p:cNvPr>
          <p:cNvSpPr>
            <a:spLocks noGrp="1"/>
          </p:cNvSpPr>
          <p:nvPr>
            <p:ph idx="1"/>
          </p:nvPr>
        </p:nvSpPr>
        <p:spPr/>
        <p:txBody>
          <a:bodyPr>
            <a:normAutofit lnSpcReduction="10000"/>
          </a:bodyPr>
          <a:lstStyle/>
          <a:p>
            <a:r>
              <a:rPr lang="en-US" dirty="0"/>
              <a:t>Credibility. Is defined as the quality of being able to be trusted and believed in. The narrator brings in the case of the person who worked very hard for this particular project which turned out to be harmful. What if the person was working at a tobacco industry which later learned that tobacco was the main cause of cancer. </a:t>
            </a:r>
          </a:p>
          <a:p>
            <a:r>
              <a:rPr lang="en-US" dirty="0"/>
              <a:t>Logical fallacies. Are defined as mistakes in reasoning which are mainly based on the poor or faulty logic (Risen et al. </a:t>
            </a:r>
            <a:r>
              <a:rPr lang="en-US"/>
              <a:t>2009). </a:t>
            </a:r>
            <a:r>
              <a:rPr lang="en-US" dirty="0"/>
              <a:t>The narrator goes further and gives example of someone working on a project that he believes it is perhaps worthful but he needs to discover that is not worthful and it is harmful(Risen et al 2007).</a:t>
            </a:r>
          </a:p>
          <a:p>
            <a:r>
              <a:rPr lang="en-US" dirty="0"/>
              <a:t>Generalizations. It is normally defined as the general information obtained by insinuate from particular cases. In this case the, about the cult ending of the world, he prophecy of the flying saucer who will come to rescue but it fails.</a:t>
            </a:r>
          </a:p>
          <a:p>
            <a:endParaRPr lang="en-US" dirty="0"/>
          </a:p>
        </p:txBody>
      </p:sp>
    </p:spTree>
    <p:extLst>
      <p:ext uri="{BB962C8B-B14F-4D97-AF65-F5344CB8AC3E}">
        <p14:creationId xmlns:p14="http://schemas.microsoft.com/office/powerpoint/2010/main" val="3184947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35366-C863-4D3A-9313-CEF7E54CD630}"/>
              </a:ext>
            </a:extLst>
          </p:cNvPr>
          <p:cNvSpPr>
            <a:spLocks noGrp="1"/>
          </p:cNvSpPr>
          <p:nvPr>
            <p:ph idx="1"/>
          </p:nvPr>
        </p:nvSpPr>
        <p:spPr/>
        <p:txBody>
          <a:bodyPr/>
          <a:lstStyle/>
          <a:p>
            <a:r>
              <a:rPr lang="en-US" dirty="0"/>
              <a:t>The argument difficulty of changing our mind fits the following reasoning concepts. These reasoning concepts comprises of deductive, logical fallacies and vague (Law, 2021).</a:t>
            </a:r>
          </a:p>
          <a:p>
            <a:r>
              <a:rPr lang="en-US" dirty="0"/>
              <a:t>The narrator used a deductive reasoning as he used more than one statement to come up with clear conclusion about the argument. </a:t>
            </a:r>
          </a:p>
          <a:p>
            <a:r>
              <a:rPr lang="en-US" dirty="0"/>
              <a:t>He also used a logical fallacies which was used in the class also to explain how errors occurs in reasoning basing on the fault judgement.</a:t>
            </a:r>
          </a:p>
          <a:p>
            <a:endParaRPr lang="en-KE" dirty="0"/>
          </a:p>
        </p:txBody>
      </p:sp>
    </p:spTree>
    <p:extLst>
      <p:ext uri="{BB962C8B-B14F-4D97-AF65-F5344CB8AC3E}">
        <p14:creationId xmlns:p14="http://schemas.microsoft.com/office/powerpoint/2010/main" val="2892077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540815-053B-4366-91B3-5B2EBDA3D26B}"/>
              </a:ext>
            </a:extLst>
          </p:cNvPr>
          <p:cNvSpPr>
            <a:spLocks noGrp="1"/>
          </p:cNvSpPr>
          <p:nvPr>
            <p:ph idx="1"/>
          </p:nvPr>
        </p:nvSpPr>
        <p:spPr/>
        <p:txBody>
          <a:bodyPr/>
          <a:lstStyle/>
          <a:p>
            <a:r>
              <a:rPr lang="en-US" dirty="0"/>
              <a:t>The argument was very purposeful. The narrator was very clear in explaining how it is difficulty to change people’s minds as he used different examples in the video such as religion, politics, careers and family and friends. Most people end up suffering mental stress due to certain believes like someone after putting a lot of efforts in their projects believing its worthful but at the end they realize it is not and perhaps it harmful. </a:t>
            </a:r>
          </a:p>
          <a:p>
            <a:pPr marL="0" indent="0">
              <a:buNone/>
            </a:pPr>
            <a:endParaRPr lang="en-US" dirty="0"/>
          </a:p>
        </p:txBody>
      </p:sp>
    </p:spTree>
    <p:extLst>
      <p:ext uri="{BB962C8B-B14F-4D97-AF65-F5344CB8AC3E}">
        <p14:creationId xmlns:p14="http://schemas.microsoft.com/office/powerpoint/2010/main" val="1516165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5298DE-F52D-4B15-ABDE-99653F0BD81E}"/>
              </a:ext>
            </a:extLst>
          </p:cNvPr>
          <p:cNvSpPr>
            <a:spLocks noGrp="1"/>
          </p:cNvSpPr>
          <p:nvPr>
            <p:ph idx="1"/>
          </p:nvPr>
        </p:nvSpPr>
        <p:spPr/>
        <p:txBody>
          <a:bodyPr/>
          <a:lstStyle/>
          <a:p>
            <a:r>
              <a:rPr lang="en-US" dirty="0"/>
              <a:t>It has affected the argument in a negative way. An individual end up having a psychological stress after discovering that the thing he thought was worthful, it is indeed unworthy and even harmful. </a:t>
            </a:r>
          </a:p>
          <a:p>
            <a:r>
              <a:rPr lang="en-US" dirty="0"/>
              <a:t>In politics, the narrator talks of how the parson commits his life in campaigning for their chosen leader but ends up being disappointed.</a:t>
            </a:r>
          </a:p>
          <a:p>
            <a:r>
              <a:rPr lang="en-US" dirty="0"/>
              <a:t>It is difficulty to convince a family or friend about how bad their partners are bad until they witness it by themselves.</a:t>
            </a:r>
          </a:p>
          <a:p>
            <a:endParaRPr lang="en-KE" dirty="0"/>
          </a:p>
        </p:txBody>
      </p:sp>
    </p:spTree>
    <p:extLst>
      <p:ext uri="{BB962C8B-B14F-4D97-AF65-F5344CB8AC3E}">
        <p14:creationId xmlns:p14="http://schemas.microsoft.com/office/powerpoint/2010/main" val="408609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4B448-27CB-4FF0-98F1-C8B587BB98C4}"/>
              </a:ext>
            </a:extLst>
          </p:cNvPr>
          <p:cNvSpPr>
            <a:spLocks noGrp="1"/>
          </p:cNvSpPr>
          <p:nvPr>
            <p:ph type="title"/>
          </p:nvPr>
        </p:nvSpPr>
        <p:spPr/>
        <p:txBody>
          <a:bodyPr/>
          <a:lstStyle/>
          <a:p>
            <a:r>
              <a:rPr lang="en-US" dirty="0"/>
              <a:t>Conclusion </a:t>
            </a:r>
            <a:endParaRPr lang="en-KE" dirty="0"/>
          </a:p>
        </p:txBody>
      </p:sp>
      <p:sp>
        <p:nvSpPr>
          <p:cNvPr id="3" name="Content Placeholder 2">
            <a:extLst>
              <a:ext uri="{FF2B5EF4-FFF2-40B4-BE49-F238E27FC236}">
                <a16:creationId xmlns:a16="http://schemas.microsoft.com/office/drawing/2014/main" id="{EDAD7740-930B-49B5-9360-52561A6D85A2}"/>
              </a:ext>
            </a:extLst>
          </p:cNvPr>
          <p:cNvSpPr>
            <a:spLocks noGrp="1"/>
          </p:cNvSpPr>
          <p:nvPr>
            <p:ph idx="1"/>
          </p:nvPr>
        </p:nvSpPr>
        <p:spPr/>
        <p:txBody>
          <a:bodyPr/>
          <a:lstStyle/>
          <a:p>
            <a:r>
              <a:rPr lang="en-US" dirty="0"/>
              <a:t>To conclude. The video talks about how hard it is difficulty to change the mind of individuals. We understand how becoming a critical thinker, doesn’t necessarily mean developing a rational abilities to separate all the fights and spot fallacies, but also its about developing certain attitudes. A cognitive dissonance is a situation that involves contradicting beliefs, actions or attitudes. The narrator talks about how changing people’s religion, careers, politics and family it is hard. For someone to believe that you are telling them the truth is very hard. This argument despite being purposeful, it also has its negative effects which have been talked about.</a:t>
            </a:r>
          </a:p>
          <a:p>
            <a:endParaRPr lang="en-KE" dirty="0"/>
          </a:p>
        </p:txBody>
      </p:sp>
    </p:spTree>
    <p:extLst>
      <p:ext uri="{BB962C8B-B14F-4D97-AF65-F5344CB8AC3E}">
        <p14:creationId xmlns:p14="http://schemas.microsoft.com/office/powerpoint/2010/main" val="384843277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295</TotalTime>
  <Words>1558</Words>
  <Application>Microsoft Office PowerPoint</Application>
  <PresentationFormat>Widescreen</PresentationFormat>
  <Paragraphs>52</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Wingdings 3</vt:lpstr>
      <vt:lpstr>Facet</vt:lpstr>
      <vt:lpstr>CRITICAL THINKING</vt:lpstr>
      <vt:lpstr>Introduction </vt:lpstr>
      <vt:lpstr>Argument </vt:lpstr>
      <vt:lpstr>Type of reasoning</vt:lpstr>
      <vt:lpstr>Language styles</vt:lpstr>
      <vt:lpstr>PowerPoint Presentation</vt:lpstr>
      <vt:lpstr>PowerPoint Presentation</vt:lpstr>
      <vt:lpstr>PowerPoint Presentation</vt:lpstr>
      <vt:lpstr>Conclusion </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THINKING</dc:title>
  <dc:creator>vick ouma</dc:creator>
  <cp:lastModifiedBy>vick ouma</cp:lastModifiedBy>
  <cp:revision>27</cp:revision>
  <dcterms:created xsi:type="dcterms:W3CDTF">2021-05-14T10:01:10Z</dcterms:created>
  <dcterms:modified xsi:type="dcterms:W3CDTF">2021-05-15T04:20:15Z</dcterms:modified>
</cp:coreProperties>
</file>